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hu5mBUxCqRaMotFMvhVitdJWdw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9B1703-95FE-48CD-A2B3-62740E6E1452}">
  <a:tblStyle styleId="{1D9B1703-95FE-48CD-A2B3-62740E6E14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dministracionelectronica.gob.es/pae_Home/pae_Documentacion/pae_Metodolog/pae_Metrica_v3.html" TargetMode="External"/><Relationship Id="rId4" Type="http://schemas.openxmlformats.org/officeDocument/2006/relationships/hyperlink" Target="https://elminimoviable.es/metodologia-metrica-v3-que-es-y-cual-es-la-estructuracion-de-los-proceso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ca" sz="5000"/>
              <a:t>Mètrica V3</a:t>
            </a:r>
            <a:endParaRPr sz="50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ca"/>
              <a:t>Edgar Bosque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ca"/>
              <a:t>Sergi Gonzalez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ca"/>
              <a:t>Anyer Moreno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ca"/>
              <a:t>Andreu Sabater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1749475" y="3999425"/>
            <a:ext cx="5527800" cy="79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3294175" y="231807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311700" y="231807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6276650" y="63672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3294175" y="63672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311700" y="63672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6276650" y="2318075"/>
            <a:ext cx="2718300" cy="15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652800" y="1025213"/>
            <a:ext cx="20361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Registre i Control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Peticions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3788425" y="605200"/>
            <a:ext cx="18822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Classificació del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Correctiu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Evolutiu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Adaptatiu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Perfectiu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6694700" y="1035850"/>
            <a:ext cx="18822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Assignació 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Responsabilitat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652800" y="2743175"/>
            <a:ext cx="20361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Avaluació i Anàlisi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la Sol·licitud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3423025" y="2743175"/>
            <a:ext cx="2613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 de la Solució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Avaluació de l'Impacte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416000" y="2743175"/>
            <a:ext cx="2439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Proves de regressió i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acceptació de l'usuari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/>
          <p:nvPr/>
        </p:nvSpPr>
        <p:spPr>
          <a:xfrm>
            <a:off x="2685300" y="4171025"/>
            <a:ext cx="3773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Registre i Documentació de Canvis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21900"/>
            <a:ext cx="8839200" cy="10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Participants a les activitats del procés MSI</a:t>
            </a:r>
            <a:endParaRPr sz="2300"/>
          </a:p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0850"/>
            <a:ext cx="8839200" cy="326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idx="4294967295" type="title"/>
          </p:nvPr>
        </p:nvSpPr>
        <p:spPr>
          <a:xfrm>
            <a:off x="311700" y="2090850"/>
            <a:ext cx="8520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5000"/>
              <a:t>Interfícies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/>
          <p:nvPr/>
        </p:nvSpPr>
        <p:spPr>
          <a:xfrm>
            <a:off x="5029200" y="3105375"/>
            <a:ext cx="3034200" cy="11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5029200" y="1038175"/>
            <a:ext cx="3034200" cy="11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1022925" y="3105375"/>
            <a:ext cx="3034200" cy="11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1022925" y="1038175"/>
            <a:ext cx="3034200" cy="11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1139625" y="1365775"/>
            <a:ext cx="2841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Assegurament de qualitat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4789050" y="1949525"/>
            <a:ext cx="31593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5920200" y="1365775"/>
            <a:ext cx="1252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Seguretat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1312875" y="3432975"/>
            <a:ext cx="2494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 de configuració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4"/>
          <p:cNvSpPr txBox="1"/>
          <p:nvPr/>
        </p:nvSpPr>
        <p:spPr>
          <a:xfrm>
            <a:off x="5453100" y="3432975"/>
            <a:ext cx="2186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 de projectes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idx="4294967295" type="title"/>
          </p:nvPr>
        </p:nvSpPr>
        <p:spPr>
          <a:xfrm>
            <a:off x="311700" y="2035500"/>
            <a:ext cx="85206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5000"/>
              <a:t>Avantatges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Avantatges</a:t>
            </a:r>
            <a:endParaRPr sz="2300"/>
          </a:p>
        </p:txBody>
      </p:sp>
      <p:sp>
        <p:nvSpPr>
          <p:cNvPr id="173" name="Google Shape;173;p16"/>
          <p:cNvSpPr txBox="1"/>
          <p:nvPr/>
        </p:nvSpPr>
        <p:spPr>
          <a:xfrm>
            <a:off x="545775" y="1740900"/>
            <a:ext cx="43062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Enfocament integral i estructurat</a:t>
            </a:r>
            <a:r>
              <a:rPr b="0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ca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Cobreix tot el cicle de vida del projecte, des de la planificació inicial fins al manteniment posterior.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Organitza cada fase en mòduls ben definits, cosa que facilita el control i el seguiment detallat del progrés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1850" y="1431400"/>
            <a:ext cx="3987225" cy="2280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Avantatges</a:t>
            </a:r>
            <a:endParaRPr sz="2300"/>
          </a:p>
        </p:txBody>
      </p:sp>
      <p:sp>
        <p:nvSpPr>
          <p:cNvPr id="180" name="Google Shape;180;p17"/>
          <p:cNvSpPr txBox="1"/>
          <p:nvPr/>
        </p:nvSpPr>
        <p:spPr>
          <a:xfrm>
            <a:off x="545775" y="1740900"/>
            <a:ext cx="43062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 i seguretat assegurades</a:t>
            </a:r>
            <a:r>
              <a:rPr b="0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ca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Inclou processos específics per garantir la qualitat i la seguretat en cada fase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Capacitat de gestionar i registrar canvis i versions del sistema de manera organitzada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375" y="1170125"/>
            <a:ext cx="3987224" cy="318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Avantatges</a:t>
            </a:r>
            <a:endParaRPr sz="2300"/>
          </a:p>
        </p:txBody>
      </p:sp>
      <p:sp>
        <p:nvSpPr>
          <p:cNvPr id="187" name="Google Shape;187;p18"/>
          <p:cNvSpPr txBox="1"/>
          <p:nvPr/>
        </p:nvSpPr>
        <p:spPr>
          <a:xfrm>
            <a:off x="545775" y="1090475"/>
            <a:ext cx="4306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Adaptable</a:t>
            </a:r>
            <a:r>
              <a:rPr b="0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Métrica v3 permet certa flexibilitat per adaptar-se a les necessitats de cada projecte.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75" y="2488500"/>
            <a:ext cx="3474841" cy="20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300" y="2534525"/>
            <a:ext cx="3474824" cy="198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Avantatges</a:t>
            </a:r>
            <a:endParaRPr sz="2300"/>
          </a:p>
        </p:txBody>
      </p:sp>
      <p:sp>
        <p:nvSpPr>
          <p:cNvPr id="195" name="Google Shape;195;p19"/>
          <p:cNvSpPr txBox="1"/>
          <p:nvPr/>
        </p:nvSpPr>
        <p:spPr>
          <a:xfrm>
            <a:off x="545775" y="1740900"/>
            <a:ext cx="46908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Estandardització i consistència</a:t>
            </a:r>
            <a:r>
              <a:rPr b="0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Assegura que tots els equips segueixin pautes comunes, evitant discrepàncies en les pràctiques i garantint que el resultat compleixi amb els estàndards de l’organització o el client.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975" y="1170125"/>
            <a:ext cx="3602626" cy="270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579850" y="861100"/>
            <a:ext cx="8129400" cy="3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13850" y="1850400"/>
            <a:ext cx="88614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 com a objectiu </a:t>
            </a:r>
            <a:r>
              <a:rPr b="1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millorar la productivitat dels departaments implicats</a:t>
            </a: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el projecte, </a:t>
            </a:r>
            <a:r>
              <a:rPr b="1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facilitant la comunicació entre els participants implicats,</a:t>
            </a: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donant més rellevància a </a:t>
            </a:r>
            <a:r>
              <a:rPr b="1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l'anàlisi de requisits del projecte</a:t>
            </a: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 </a:t>
            </a:r>
            <a:r>
              <a:rPr b="1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manteniment</a:t>
            </a: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l'ús dels productes.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Avantatges</a:t>
            </a:r>
            <a:endParaRPr sz="2300"/>
          </a:p>
        </p:txBody>
      </p:sp>
      <p:sp>
        <p:nvSpPr>
          <p:cNvPr id="202" name="Google Shape;202;p20"/>
          <p:cNvSpPr txBox="1"/>
          <p:nvPr/>
        </p:nvSpPr>
        <p:spPr>
          <a:xfrm>
            <a:off x="545775" y="1740900"/>
            <a:ext cx="37902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 exhaustiva</a:t>
            </a:r>
            <a:r>
              <a:rPr b="0" i="0" lang="ca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ca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Exigeix documentació detallada en cada etapa, la qual cosa és fonamental per a la traçabilitat, la qualitat i el compliment d’estàndards en projectes grans.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675" y="1747500"/>
            <a:ext cx="4220160" cy="1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311700" y="843450"/>
            <a:ext cx="85206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i="1" lang="ca" sz="3650">
                <a:solidFill>
                  <a:schemeClr val="dk1"/>
                </a:solidFill>
              </a:rPr>
              <a:t>Métrica v.3</a:t>
            </a:r>
            <a:r>
              <a:rPr lang="ca" sz="3650">
                <a:solidFill>
                  <a:schemeClr val="dk1"/>
                </a:solidFill>
              </a:rPr>
              <a:t>. (s. f.). PAe - Portal de la Administración Electrónica. Recuperado 28 de octubre de 2024, de </a:t>
            </a:r>
            <a:r>
              <a:rPr lang="ca" sz="365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https://administracionelectronica.gob.es/pae_Home/pae_Documentacion/pae_Metodolog/pae_Metrica_v3.html</a:t>
            </a:r>
            <a:endParaRPr sz="365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ca" sz="3650">
                <a:solidFill>
                  <a:schemeClr val="dk1"/>
                </a:solidFill>
              </a:rPr>
              <a:t>Aquest lloc web s'ha utilitzat per fer una cerca d'informació més precisa sobre els diferents processos realitzats per la metodologia Mètrica V3.</a:t>
            </a:r>
            <a:endParaRPr sz="365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t/>
            </a:r>
            <a:endParaRPr sz="365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t/>
            </a:r>
            <a:endParaRPr sz="365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lang="ca" sz="3650">
                <a:solidFill>
                  <a:schemeClr val="dk1"/>
                </a:solidFill>
              </a:rPr>
              <a:t>García, R. S. (2021b, octubre 3). </a:t>
            </a:r>
            <a:r>
              <a:rPr i="1" lang="ca" sz="3650">
                <a:solidFill>
                  <a:schemeClr val="dk1"/>
                </a:solidFill>
              </a:rPr>
              <a:t>Procesos de la metodología métrica V3</a:t>
            </a:r>
            <a:r>
              <a:rPr lang="ca" sz="3650">
                <a:solidFill>
                  <a:schemeClr val="dk1"/>
                </a:solidFill>
              </a:rPr>
              <a:t>. El Mínimo Viable. Recuperado 28 de octubre de 2024, de </a:t>
            </a:r>
            <a:r>
              <a:rPr lang="ca" sz="365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https://elminimoviable.es/metodologia-metrica-v3-que-es-y-cual-es-la-estructuracion-de-los-procesos/</a:t>
            </a:r>
            <a:endParaRPr sz="365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ca" sz="3650">
                <a:solidFill>
                  <a:schemeClr val="dk1"/>
                </a:solidFill>
              </a:rPr>
              <a:t>Aquest lloc web ha estat utilitzat per obtenir una versió general de la metodologia Mètrica V3.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5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2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{1D9B1703-95FE-48CD-A2B3-62740E6E1452}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Explicació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Avantatges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Diapositives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Edgar Bosque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Sergi Gonzalez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Anyer Moreno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Andreu Sabater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a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6322125" y="1887900"/>
            <a:ext cx="2253900" cy="13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16125" y="1887900"/>
            <a:ext cx="2253900" cy="13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3298275" y="1887900"/>
            <a:ext cx="2595600" cy="13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1413975" y="2329050"/>
            <a:ext cx="658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322950" y="2329050"/>
            <a:ext cx="2528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DESENVOLUPAMENT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6505125" y="2329050"/>
            <a:ext cx="1887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>
            <p:ph idx="4294967295" type="title"/>
          </p:nvPr>
        </p:nvSpPr>
        <p:spPr>
          <a:xfrm>
            <a:off x="311700" y="540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2300"/>
              <a:t>Processos principals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idx="4294967295" type="title"/>
          </p:nvPr>
        </p:nvSpPr>
        <p:spPr>
          <a:xfrm>
            <a:off x="311700" y="1608000"/>
            <a:ext cx="85206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5000"/>
              <a:t>Planificació de sistemes d'informació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/>
          <p:nvPr/>
        </p:nvSpPr>
        <p:spPr>
          <a:xfrm>
            <a:off x="5298850" y="3537450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847000" y="3537450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5298850" y="2062575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847000" y="2062575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5298850" y="668250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847000" y="668250"/>
            <a:ext cx="29382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1458850" y="917400"/>
            <a:ext cx="17145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Situació actual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5459350" y="895350"/>
            <a:ext cx="2769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Arquitectura d'informació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1110850" y="2329950"/>
            <a:ext cx="2410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Proposta de projectes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5617600" y="2289675"/>
            <a:ext cx="2300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Calendari d'execució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022950" y="3786600"/>
            <a:ext cx="2586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Avaluació de Recursos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814700" y="3786600"/>
            <a:ext cx="205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 de Seguiment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89538"/>
            <a:ext cx="8839200" cy="316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311700" y="357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a" sz="2300"/>
              <a:t>Participants a les activitats del procés PSI</a:t>
            </a:r>
            <a:endParaRPr sz="2300"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25" y="1017725"/>
            <a:ext cx="797013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38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2300"/>
              <a:t>Desenvolupament de Sistemes d'informació</a:t>
            </a:r>
            <a:endParaRPr sz="2300"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800" y="1093925"/>
            <a:ext cx="67264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idx="4294967295" type="title"/>
          </p:nvPr>
        </p:nvSpPr>
        <p:spPr>
          <a:xfrm>
            <a:off x="311700" y="1643850"/>
            <a:ext cx="8520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5000"/>
              <a:t>Manteniment de sistemes d'informació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